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1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94" d="100"/>
          <a:sy n="94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B1B7ECC-AFD3-4521-B10A-4300930FCFB7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6F998B-1E04-4821-847E-D808932DA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71600" y="3124200"/>
            <a:ext cx="6477000" cy="2514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by </a:t>
            </a:r>
            <a:r>
              <a:rPr lang="en-US" sz="2800" dirty="0" smtClean="0"/>
              <a:t>Christopher</a:t>
            </a:r>
            <a:r>
              <a:rPr lang="en-US" sz="3000" dirty="0" smtClean="0"/>
              <a:t> Wong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7" y="304800"/>
            <a:ext cx="8189913" cy="1447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School Food Donations</a:t>
            </a:r>
            <a:endParaRPr lang="en-US" sz="6000" dirty="0"/>
          </a:p>
        </p:txBody>
      </p:sp>
      <p:pic>
        <p:nvPicPr>
          <p:cNvPr id="4" name="Picture 3" descr="FF Logo 2013_Color 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297456"/>
            <a:ext cx="3301998" cy="65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Food Finders?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8763000" cy="4117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Established in 1989</a:t>
            </a:r>
          </a:p>
          <a:p>
            <a:r>
              <a:rPr lang="en-US" sz="2800" dirty="0" smtClean="0"/>
              <a:t>Non-profit food rescue organization</a:t>
            </a:r>
          </a:p>
          <a:p>
            <a:r>
              <a:rPr lang="en-US" sz="2800" dirty="0" smtClean="0"/>
              <a:t>Serve Los Angeles, Orange, and San Bernardino counties</a:t>
            </a:r>
          </a:p>
          <a:p>
            <a:r>
              <a:rPr lang="en-US" sz="2800" dirty="0" smtClean="0"/>
              <a:t>Network of over 150 volunteers</a:t>
            </a:r>
          </a:p>
          <a:p>
            <a:r>
              <a:rPr lang="en-US" sz="2800" dirty="0" smtClean="0"/>
              <a:t>Recovered over 121 million pounds</a:t>
            </a:r>
          </a:p>
          <a:p>
            <a:r>
              <a:rPr lang="en-US" sz="2800" dirty="0" smtClean="0"/>
              <a:t>Provided over 108 million meals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Partner Agencies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Partnering agencies include: missions, pantries, domestic violence shelters, veteran facilities, homeless shelters, sober living homes, etc.</a:t>
            </a:r>
          </a:p>
          <a:p>
            <a:r>
              <a:rPr lang="en-US" sz="2800" dirty="0" smtClean="0"/>
              <a:t>Non-profit organizations with a food program</a:t>
            </a:r>
          </a:p>
          <a:p>
            <a:r>
              <a:rPr lang="en-US" sz="2800" dirty="0" smtClean="0"/>
              <a:t>Agencies we work with:</a:t>
            </a:r>
          </a:p>
          <a:p>
            <a:pPr lvl="1"/>
            <a:r>
              <a:rPr lang="en-US" sz="2800" dirty="0" smtClean="0"/>
              <a:t>Dream Center</a:t>
            </a:r>
          </a:p>
          <a:p>
            <a:pPr lvl="1"/>
            <a:r>
              <a:rPr lang="en-US" sz="2800" dirty="0" smtClean="0"/>
              <a:t>Children’s Network International</a:t>
            </a:r>
          </a:p>
          <a:p>
            <a:pPr lvl="1"/>
            <a:r>
              <a:rPr lang="en-US" sz="2800" dirty="0" smtClean="0"/>
              <a:t>Lutheran Social Services</a:t>
            </a:r>
          </a:p>
          <a:p>
            <a:pPr lvl="1"/>
            <a:r>
              <a:rPr lang="en-US" sz="2800" dirty="0" smtClean="0"/>
              <a:t>St. Francis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Fresh Rescue Program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smtClean="0"/>
              <a:t>Recovers uneaten food from students, and cafeterias</a:t>
            </a:r>
          </a:p>
          <a:p>
            <a:r>
              <a:rPr lang="en-US" dirty="0" smtClean="0"/>
              <a:t>Includes produce, milks, juices, prepared food, unopened packaged snacks</a:t>
            </a:r>
          </a:p>
          <a:p>
            <a:r>
              <a:rPr lang="en-US" dirty="0" smtClean="0"/>
              <a:t>Food taken directly to one of our partnering agencies</a:t>
            </a:r>
          </a:p>
        </p:txBody>
      </p:sp>
      <p:pic>
        <p:nvPicPr>
          <p:cNvPr id="8" name="Content Placeholder 7" descr="donatio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3111104" cy="414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Benefits of Donating Food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2057400"/>
            <a:ext cx="8503920" cy="4041648"/>
          </a:xfrm>
        </p:spPr>
        <p:txBody>
          <a:bodyPr/>
          <a:lstStyle/>
          <a:p>
            <a:r>
              <a:rPr lang="en-US" dirty="0" smtClean="0"/>
              <a:t>Reduction in waste and disposal expenses</a:t>
            </a:r>
          </a:p>
          <a:p>
            <a:r>
              <a:rPr lang="en-US" dirty="0" smtClean="0"/>
              <a:t>Compliance with local mandates on waste</a:t>
            </a:r>
          </a:p>
          <a:p>
            <a:pPr lvl="1"/>
            <a:r>
              <a:rPr lang="en-US" dirty="0" smtClean="0"/>
              <a:t>AB1826 – State mandate to recycle organic waste – April 2016</a:t>
            </a:r>
          </a:p>
          <a:p>
            <a:r>
              <a:rPr lang="en-US" dirty="0" smtClean="0"/>
              <a:t>Tax write offs for charitable giving </a:t>
            </a:r>
            <a:r>
              <a:rPr lang="en-US" sz="2400" dirty="0" smtClean="0"/>
              <a:t>(see accountant)</a:t>
            </a:r>
            <a:endParaRPr lang="en-US" dirty="0" smtClean="0"/>
          </a:p>
          <a:p>
            <a:r>
              <a:rPr lang="en-US" dirty="0" smtClean="0"/>
              <a:t>Sense of community</a:t>
            </a:r>
          </a:p>
          <a:p>
            <a:r>
              <a:rPr lang="en-US" dirty="0" smtClean="0"/>
              <a:t>Contributing to a worthwhile cause that helps feed those in need!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 Fresh Rescue Program Works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681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an onsite champion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the program with the school and cafeteria to gain support and volunteers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Purchase coolers to collect food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Establish a collection location during lunchtime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 up times and days to have food collected by a volunteer or partner agency</a:t>
            </a:r>
            <a:endParaRPr lang="en-US" dirty="0"/>
          </a:p>
        </p:txBody>
      </p:sp>
      <p:pic>
        <p:nvPicPr>
          <p:cNvPr id="13" name="Content Placeholder 12" descr="IMG_26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Update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91000" cy="4495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Anaheim City</a:t>
            </a:r>
          </a:p>
          <a:p>
            <a:pPr algn="ctr">
              <a:buNone/>
            </a:pPr>
            <a:r>
              <a:rPr lang="en-US" b="1" dirty="0" smtClean="0"/>
              <a:t>School District</a:t>
            </a:r>
          </a:p>
          <a:p>
            <a:pPr algn="ctr">
              <a:buNone/>
            </a:pPr>
            <a:endParaRPr lang="en-US" b="1" dirty="0" smtClean="0"/>
          </a:p>
          <a:p>
            <a:r>
              <a:rPr lang="en-US" dirty="0" smtClean="0"/>
              <a:t>20+ schools</a:t>
            </a:r>
          </a:p>
          <a:p>
            <a:r>
              <a:rPr lang="en-US" dirty="0" smtClean="0"/>
              <a:t>Total collected: 19,051 lb. Sept.-Dec. 2015</a:t>
            </a:r>
          </a:p>
          <a:p>
            <a:r>
              <a:rPr lang="en-US" dirty="0" smtClean="0"/>
              <a:t>District wide rollout</a:t>
            </a:r>
          </a:p>
          <a:p>
            <a:r>
              <a:rPr lang="en-US" dirty="0" smtClean="0"/>
              <a:t>Logistic challenge, coordinating pickups at 20+ schools, five days a week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495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Long Beach Unified </a:t>
            </a:r>
          </a:p>
          <a:p>
            <a:pPr algn="ctr">
              <a:buNone/>
            </a:pPr>
            <a:r>
              <a:rPr lang="en-US" b="1" dirty="0" smtClean="0"/>
              <a:t>School District</a:t>
            </a:r>
          </a:p>
          <a:p>
            <a:pPr algn="ctr">
              <a:buNone/>
            </a:pPr>
            <a:endParaRPr lang="en-US" b="1" dirty="0" smtClean="0"/>
          </a:p>
          <a:p>
            <a:r>
              <a:rPr lang="en-US" dirty="0" smtClean="0"/>
              <a:t>12 schools</a:t>
            </a:r>
          </a:p>
          <a:p>
            <a:r>
              <a:rPr lang="en-US" dirty="0" smtClean="0"/>
              <a:t>Total collected: 13,191 lb. Sept.-Dec. 2015</a:t>
            </a:r>
          </a:p>
          <a:p>
            <a:r>
              <a:rPr lang="en-US" dirty="0" smtClean="0"/>
              <a:t>Individual school rollout</a:t>
            </a:r>
          </a:p>
          <a:p>
            <a:r>
              <a:rPr lang="en-US" dirty="0" smtClean="0"/>
              <a:t>Support challenge, buy in and from nutrition services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Best Practices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13648" cy="44226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Challenges: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dirty="0" smtClean="0"/>
              <a:t>Gaining support from nutrition services to school administration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dirty="0" smtClean="0"/>
              <a:t>Individual site pickups</a:t>
            </a:r>
          </a:p>
          <a:p>
            <a:r>
              <a:rPr lang="en-US" sz="3200" dirty="0" smtClean="0"/>
              <a:t>Improvements: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smtClean="0"/>
              <a:t>Need </a:t>
            </a:r>
            <a:r>
              <a:rPr lang="en-US" sz="2800" smtClean="0"/>
              <a:t>buy in </a:t>
            </a:r>
            <a:r>
              <a:rPr lang="en-US" sz="2800" dirty="0" smtClean="0"/>
              <a:t>from the kitchen staff at each school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dirty="0" smtClean="0"/>
              <a:t>Central pickup site is ideal – ABCUSD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dirty="0" smtClean="0"/>
              <a:t>Purchase coolers instead of trashcans</a:t>
            </a:r>
          </a:p>
          <a:p>
            <a:pPr lvl="1"/>
            <a:endParaRPr lang="en-US" sz="2800" dirty="0" smtClean="0"/>
          </a:p>
          <a:p>
            <a:pPr lvl="1"/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066800"/>
            <a:ext cx="2362200" cy="990600"/>
          </a:xfrm>
        </p:spPr>
        <p:txBody>
          <a:bodyPr/>
          <a:lstStyle/>
          <a:p>
            <a:r>
              <a:rPr lang="en-US" sz="3600" dirty="0" smtClean="0"/>
              <a:t>Success Story</a:t>
            </a:r>
            <a:endParaRPr lang="en-US" sz="3600" dirty="0"/>
          </a:p>
        </p:txBody>
      </p:sp>
      <p:pic>
        <p:nvPicPr>
          <p:cNvPr id="11" name="Content Placeholder 10" descr="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555812"/>
            <a:ext cx="4495800" cy="5818095"/>
          </a:xfrm>
        </p:spPr>
      </p:pic>
      <p:sp>
        <p:nvSpPr>
          <p:cNvPr id="7" name="Content Placeholder 4"/>
          <p:cNvSpPr>
            <a:spLocks noGrp="1"/>
          </p:cNvSpPr>
          <p:nvPr>
            <p:ph type="body" idx="2"/>
          </p:nvPr>
        </p:nvSpPr>
        <p:spPr>
          <a:xfrm>
            <a:off x="152400" y="2209800"/>
            <a:ext cx="2743200" cy="4068763"/>
          </a:xfrm>
        </p:spPr>
        <p:txBody>
          <a:bodyPr>
            <a:normAutofit fontScale="92500" lnSpcReduction="20000"/>
          </a:bodyPr>
          <a:lstStyle/>
          <a:p>
            <a:pPr marL="274320" lvl="0" indent="-274320" algn="ctr">
              <a:lnSpc>
                <a:spcPct val="12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500" dirty="0" smtClean="0">
                <a:solidFill>
                  <a:schemeClr val="bg1"/>
                </a:solidFill>
              </a:rPr>
              <a:t>December 2015</a:t>
            </a:r>
          </a:p>
          <a:p>
            <a:pPr marL="274320" lvl="0" indent="-274320" algn="ctr">
              <a:lnSpc>
                <a:spcPct val="120000"/>
              </a:lnSpc>
              <a:spcAft>
                <a:spcPts val="0"/>
              </a:spcAft>
              <a:buClr>
                <a:schemeClr val="bg1"/>
              </a:buClr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274320" lvl="0" indent="-274320">
              <a:spcAft>
                <a:spcPts val="0"/>
              </a:spcAft>
              <a:buClrTx/>
              <a:buFont typeface="Wingdings 2"/>
              <a:buChar char=""/>
            </a:pPr>
            <a:r>
              <a:rPr lang="en-US" sz="1800" dirty="0" smtClean="0">
                <a:solidFill>
                  <a:schemeClr val="bg1"/>
                </a:solidFill>
              </a:rPr>
              <a:t>LBUSD coordinated a one time pick up of surplus food before school went out for winter break</a:t>
            </a:r>
          </a:p>
          <a:p>
            <a:pPr marL="274320" indent="-274320">
              <a:spcAft>
                <a:spcPts val="0"/>
              </a:spcAft>
              <a:buClrTx/>
              <a:buFont typeface="Wingdings 2"/>
              <a:buChar char=""/>
            </a:pP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</a:rPr>
              <a:t>st</a:t>
            </a:r>
            <a:r>
              <a:rPr lang="en-US" sz="1800" dirty="0" smtClean="0">
                <a:solidFill>
                  <a:schemeClr val="bg1"/>
                </a:solidFill>
              </a:rPr>
              <a:t> district wide pickup</a:t>
            </a:r>
          </a:p>
          <a:p>
            <a:pPr marL="274320" lvl="0" indent="-274320">
              <a:spcAft>
                <a:spcPts val="0"/>
              </a:spcAft>
              <a:buClrTx/>
              <a:buFont typeface="Wingdings 2"/>
              <a:buChar char=""/>
            </a:pPr>
            <a:r>
              <a:rPr lang="en-US" sz="1800" dirty="0" smtClean="0">
                <a:solidFill>
                  <a:schemeClr val="bg1"/>
                </a:solidFill>
              </a:rPr>
              <a:t>Food Finders picked up 15 schools on Dec. 11 &amp; 51 schools - Dec. 18</a:t>
            </a:r>
          </a:p>
          <a:p>
            <a:pPr marL="274320" lvl="0" indent="-274320">
              <a:spcAft>
                <a:spcPts val="0"/>
              </a:spcAft>
              <a:buClrTx/>
              <a:buFont typeface="Wingdings 2"/>
              <a:buChar char=""/>
            </a:pPr>
            <a:r>
              <a:rPr lang="en-US" sz="1800" dirty="0" smtClean="0">
                <a:solidFill>
                  <a:schemeClr val="bg1"/>
                </a:solidFill>
              </a:rPr>
              <a:t>Relied upon a total of eighteen volunteers and agencies</a:t>
            </a:r>
          </a:p>
          <a:p>
            <a:pPr marL="274320" lvl="0" indent="-274320">
              <a:spcAft>
                <a:spcPts val="0"/>
              </a:spcAft>
              <a:buClrTx/>
              <a:buFont typeface="Wingdings 2"/>
              <a:buChar char=""/>
            </a:pPr>
            <a:r>
              <a:rPr lang="en-US" sz="1800" dirty="0" smtClean="0">
                <a:solidFill>
                  <a:schemeClr val="bg1"/>
                </a:solidFill>
              </a:rPr>
              <a:t>Collected 12,000 lbs of food!</a:t>
            </a:r>
          </a:p>
          <a:p>
            <a:pPr>
              <a:buClr>
                <a:schemeClr val="bg1"/>
              </a:buClr>
            </a:pP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1131</TotalTime>
  <Words>389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School Food Donations</vt:lpstr>
      <vt:lpstr>What is Food Finders?</vt:lpstr>
      <vt:lpstr>Partner Agencies</vt:lpstr>
      <vt:lpstr>Fresh Rescue Program</vt:lpstr>
      <vt:lpstr>Benefits of Donating Food</vt:lpstr>
      <vt:lpstr>How a Fresh Rescue Program Works</vt:lpstr>
      <vt:lpstr>Current Update</vt:lpstr>
      <vt:lpstr>Best Practices</vt:lpstr>
      <vt:lpstr>Success Story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Food Donations</dc:title>
  <dc:creator>Chris Wong</dc:creator>
  <cp:lastModifiedBy>Windows User</cp:lastModifiedBy>
  <cp:revision>121</cp:revision>
  <dcterms:created xsi:type="dcterms:W3CDTF">2016-01-25T17:48:12Z</dcterms:created>
  <dcterms:modified xsi:type="dcterms:W3CDTF">2016-02-09T19:18:54Z</dcterms:modified>
</cp:coreProperties>
</file>