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0" autoAdjust="0"/>
  </p:normalViewPr>
  <p:slideViewPr>
    <p:cSldViewPr>
      <p:cViewPr>
        <p:scale>
          <a:sx n="81" d="100"/>
          <a:sy n="81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C0135-3A94-4623-AA81-735573228628}">
      <dgm:prSet phldrT="[Text]"/>
      <dgm:spPr/>
      <dgm:t>
        <a:bodyPr/>
        <a:lstStyle/>
        <a:p>
          <a:r>
            <a:rPr lang="en-US" dirty="0" smtClean="0"/>
            <a:t>National Health Foundation</a:t>
          </a:r>
          <a:endParaRPr lang="en-US" dirty="0"/>
        </a:p>
      </dgm:t>
    </dgm:pt>
    <dgm:pt modelId="{7EDBC624-DFE3-497D-829C-08721ACED330}" type="parTrans" cxnId="{22A430BA-B6E0-4052-AE0E-A81596E2528E}">
      <dgm:prSet/>
      <dgm:spPr/>
      <dgm:t>
        <a:bodyPr/>
        <a:lstStyle/>
        <a:p>
          <a:endParaRPr lang="en-US"/>
        </a:p>
      </dgm:t>
    </dgm:pt>
    <dgm:pt modelId="{D38474F5-0992-4D39-B19C-1F963AEBACD2}" type="sibTrans" cxnId="{22A430BA-B6E0-4052-AE0E-A81596E2528E}">
      <dgm:prSet/>
      <dgm:spPr/>
      <dgm:t>
        <a:bodyPr/>
        <a:lstStyle/>
        <a:p>
          <a:endParaRPr lang="en-US"/>
        </a:p>
      </dgm:t>
    </dgm:pt>
    <dgm:pt modelId="{B8E35523-DEC4-40C5-AD71-C446E3CF02A7}">
      <dgm:prSet phldrT="[Text]"/>
      <dgm:spPr/>
      <dgm:t>
        <a:bodyPr/>
        <a:lstStyle/>
        <a:p>
          <a:r>
            <a:rPr lang="en-US" dirty="0" smtClean="0"/>
            <a:t>Market Makeover</a:t>
          </a:r>
          <a:endParaRPr lang="en-US" dirty="0"/>
        </a:p>
      </dgm:t>
    </dgm:pt>
    <dgm:pt modelId="{E38275A8-6585-473D-8CD2-46E571691CE8}" type="parTrans" cxnId="{74BF261D-E0A3-43A7-83EB-85FEEF0798DA}">
      <dgm:prSet/>
      <dgm:spPr/>
      <dgm:t>
        <a:bodyPr/>
        <a:lstStyle/>
        <a:p>
          <a:endParaRPr lang="en-US"/>
        </a:p>
      </dgm:t>
    </dgm:pt>
    <dgm:pt modelId="{2EEF7558-FF6A-4D97-B16B-E787F09F42D0}" type="sibTrans" cxnId="{74BF261D-E0A3-43A7-83EB-85FEEF0798DA}">
      <dgm:prSet/>
      <dgm:spPr/>
      <dgm:t>
        <a:bodyPr/>
        <a:lstStyle/>
        <a:p>
          <a:endParaRPr lang="en-US"/>
        </a:p>
      </dgm:t>
    </dgm:pt>
    <dgm:pt modelId="{2551E4CB-EB09-450C-9132-37387398D94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Cafeteria Makeover</a:t>
          </a:r>
          <a:endParaRPr lang="en-US" dirty="0"/>
        </a:p>
      </dgm:t>
    </dgm:pt>
    <dgm:pt modelId="{FDDC1A66-5C2F-4161-9EE0-50E6AE6B3566}" type="parTrans" cxnId="{1C13D7DA-244F-475B-A626-FFEF1E3983D1}">
      <dgm:prSet/>
      <dgm:spPr/>
      <dgm:t>
        <a:bodyPr/>
        <a:lstStyle/>
        <a:p>
          <a:endParaRPr lang="en-US"/>
        </a:p>
      </dgm:t>
    </dgm:pt>
    <dgm:pt modelId="{B47B7453-52D0-4E8E-A0EE-5E0C42B9531D}" type="sibTrans" cxnId="{1C13D7DA-244F-475B-A626-FFEF1E3983D1}">
      <dgm:prSet/>
      <dgm:spPr/>
      <dgm:t>
        <a:bodyPr/>
        <a:lstStyle/>
        <a:p>
          <a:endParaRPr lang="en-US"/>
        </a:p>
      </dgm:t>
    </dgm:pt>
    <dgm:pt modelId="{57FC35C8-C6CB-4C82-BE0F-B92E4ECAE64D}">
      <dgm:prSet phldrT="[Text]"/>
      <dgm:spPr/>
      <dgm:t>
        <a:bodyPr/>
        <a:lstStyle/>
        <a:p>
          <a:r>
            <a:rPr lang="en-US" dirty="0" smtClean="0"/>
            <a:t>Hydration Station</a:t>
          </a:r>
          <a:endParaRPr lang="en-US" dirty="0"/>
        </a:p>
      </dgm:t>
    </dgm:pt>
    <dgm:pt modelId="{DCE6D27B-E846-4331-8F79-CDC1E8DDD09A}" type="parTrans" cxnId="{B410F203-BF34-4790-B774-CBB246AFFDF3}">
      <dgm:prSet/>
      <dgm:spPr/>
      <dgm:t>
        <a:bodyPr/>
        <a:lstStyle/>
        <a:p>
          <a:endParaRPr lang="en-US"/>
        </a:p>
      </dgm:t>
    </dgm:pt>
    <dgm:pt modelId="{E3DD98F3-578A-483D-B82A-920BD328FE4E}" type="sibTrans" cxnId="{B410F203-BF34-4790-B774-CBB246AFFDF3}">
      <dgm:prSet/>
      <dgm:spPr/>
      <dgm:t>
        <a:bodyPr/>
        <a:lstStyle/>
        <a:p>
          <a:endParaRPr lang="en-US"/>
        </a:p>
      </dgm:t>
    </dgm:pt>
    <dgm:pt modelId="{86BDA629-4093-4780-915E-24EE8C0BC54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dirty="0" smtClean="0"/>
            <a:t>School Wellness Council/ HA Mini Farm Stand (BIC)</a:t>
          </a:r>
          <a:endParaRPr lang="en-US" sz="1100" dirty="0"/>
        </a:p>
      </dgm:t>
    </dgm:pt>
    <dgm:pt modelId="{C6F6C17B-1B3A-45F7-B1CF-78305F3F1CA0}" type="parTrans" cxnId="{24F2F381-412C-446B-BCA2-3F825E59A729}">
      <dgm:prSet/>
      <dgm:spPr/>
      <dgm:t>
        <a:bodyPr/>
        <a:lstStyle/>
        <a:p>
          <a:endParaRPr lang="en-US"/>
        </a:p>
      </dgm:t>
    </dgm:pt>
    <dgm:pt modelId="{8F9FB7D8-A270-4FEC-902C-B06741FA503C}" type="sibTrans" cxnId="{24F2F381-412C-446B-BCA2-3F825E59A729}">
      <dgm:prSet/>
      <dgm:spPr/>
      <dgm:t>
        <a:bodyPr/>
        <a:lstStyle/>
        <a:p>
          <a:endParaRPr lang="en-US"/>
        </a:p>
      </dgm: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F6F3C-42F1-48FA-9425-25042679391F}" type="pres">
      <dgm:prSet presAssocID="{170C0135-3A94-4623-AA81-735573228628}" presName="centerShape" presStyleLbl="node0" presStyleIdx="0" presStyleCnt="1"/>
      <dgm:spPr/>
      <dgm:t>
        <a:bodyPr/>
        <a:lstStyle/>
        <a:p>
          <a:endParaRPr lang="en-US"/>
        </a:p>
      </dgm:t>
    </dgm:pt>
    <dgm:pt modelId="{5E4B35E6-EA27-424E-89EC-46D0A40F2772}" type="pres">
      <dgm:prSet presAssocID="{B8E35523-DEC4-40C5-AD71-C446E3CF02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FAC1D8D-CE9C-45FC-86D2-26F007C6DD34}" type="pres">
      <dgm:prSet presAssocID="{2551E4CB-EB09-450C-9132-37387398D9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D851138-FE51-4A19-A149-11A0DEA29AF5}" type="pres">
      <dgm:prSet presAssocID="{57FC35C8-C6CB-4C82-BE0F-B92E4ECAE6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B168CDB-44B4-4D12-BD47-94130F63B1E5}" type="pres">
      <dgm:prSet presAssocID="{86BDA629-4093-4780-915E-24EE8C0BC5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9CFF1-1FC8-4E43-A6D2-835649A2C9C6}" type="pres">
      <dgm:prSet presAssocID="{86BDA629-4093-4780-915E-24EE8C0BC548}" presName="dummy" presStyleCnt="0"/>
      <dgm:spPr/>
    </dgm:pt>
    <dgm:pt modelId="{89A652D9-FBE4-440E-ABA7-881960CBCFA4}" type="pres">
      <dgm:prSet presAssocID="{8F9FB7D8-A270-4FEC-902C-B06741FA503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93D5BEC4-8003-4086-AE7C-ACF42C90F044}" type="presOf" srcId="{B47B7453-52D0-4E8E-A0EE-5E0C42B9531D}" destId="{7BB1C934-CD6E-4389-AB60-D55326BC8302}" srcOrd="0" destOrd="0" presId="urn:microsoft.com/office/officeart/2005/8/layout/radial6"/>
    <dgm:cxn modelId="{64BE178F-9211-4874-9489-33D470C450E4}" type="presOf" srcId="{2551E4CB-EB09-450C-9132-37387398D945}" destId="{8FAC1D8D-CE9C-45FC-86D2-26F007C6DD34}" srcOrd="0" destOrd="0" presId="urn:microsoft.com/office/officeart/2005/8/layout/radial6"/>
    <dgm:cxn modelId="{F02FC6D0-FFE2-4D5E-AFA5-D7DC102091CF}" type="presOf" srcId="{B8E35523-DEC4-40C5-AD71-C446E3CF02A7}" destId="{5E4B35E6-EA27-424E-89EC-46D0A40F2772}" srcOrd="0" destOrd="0" presId="urn:microsoft.com/office/officeart/2005/8/layout/radial6"/>
    <dgm:cxn modelId="{0AE12F3F-7FB7-492C-856C-D1557B1000A3}" type="presOf" srcId="{8F9FB7D8-A270-4FEC-902C-B06741FA503C}" destId="{89A652D9-FBE4-440E-ABA7-881960CBCFA4}" srcOrd="0" destOrd="0" presId="urn:microsoft.com/office/officeart/2005/8/layout/radial6"/>
    <dgm:cxn modelId="{E0CF7812-44ED-45B1-A4C1-4751745CC9DB}" type="presOf" srcId="{2EEF7558-FF6A-4D97-B16B-E787F09F42D0}" destId="{98E28826-978E-4A6B-8422-B9CC30E49F37}" srcOrd="0" destOrd="0" presId="urn:microsoft.com/office/officeart/2005/8/layout/radial6"/>
    <dgm:cxn modelId="{E53F4365-607F-4A2D-99DA-A2F837A9F20A}" type="presOf" srcId="{E3DD98F3-578A-483D-B82A-920BD328FE4E}" destId="{0162A7CA-7E03-4A22-95EF-970E5873DB72}" srcOrd="0" destOrd="0" presId="urn:microsoft.com/office/officeart/2005/8/layout/radial6"/>
    <dgm:cxn modelId="{24F2F381-412C-446B-BCA2-3F825E59A729}" srcId="{170C0135-3A94-4623-AA81-735573228628}" destId="{86BDA629-4093-4780-915E-24EE8C0BC548}" srcOrd="3" destOrd="0" parTransId="{C6F6C17B-1B3A-45F7-B1CF-78305F3F1CA0}" sibTransId="{8F9FB7D8-A270-4FEC-902C-B06741FA503C}"/>
    <dgm:cxn modelId="{CC114A8F-6360-48A9-8ABE-6445AAC37E6E}" type="presOf" srcId="{57FC35C8-C6CB-4C82-BE0F-B92E4ECAE64D}" destId="{5D851138-FE51-4A19-A149-11A0DEA29AF5}" srcOrd="0" destOrd="0" presId="urn:microsoft.com/office/officeart/2005/8/layout/radial6"/>
    <dgm:cxn modelId="{61607E97-51A6-4BE2-8403-04262C09CFDF}" type="presOf" srcId="{D44E9E87-B9B9-4324-8110-FB781FB2AAAE}" destId="{061D020E-2B5D-4C0D-9DFD-684837CC0BCE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5358EF2B-C5D4-4BC8-8746-0DC7CBA446BC}" type="presOf" srcId="{170C0135-3A94-4623-AA81-735573228628}" destId="{698F6F3C-42F1-48FA-9425-25042679391F}" srcOrd="0" destOrd="0" presId="urn:microsoft.com/office/officeart/2005/8/layout/radial6"/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2A606B4D-F443-40B1-8764-ECDA953C241E}" type="presOf" srcId="{86BDA629-4093-4780-915E-24EE8C0BC548}" destId="{6B168CDB-44B4-4D12-BD47-94130F63B1E5}" srcOrd="0" destOrd="0" presId="urn:microsoft.com/office/officeart/2005/8/layout/radial6"/>
    <dgm:cxn modelId="{E950360F-84B8-4B6B-8476-B1C77510290C}" type="presParOf" srcId="{061D020E-2B5D-4C0D-9DFD-684837CC0BCE}" destId="{698F6F3C-42F1-48FA-9425-25042679391F}" srcOrd="0" destOrd="0" presId="urn:microsoft.com/office/officeart/2005/8/layout/radial6"/>
    <dgm:cxn modelId="{A65F0423-20D6-4936-8E36-5353AB9BF7CA}" type="presParOf" srcId="{061D020E-2B5D-4C0D-9DFD-684837CC0BCE}" destId="{5E4B35E6-EA27-424E-89EC-46D0A40F2772}" srcOrd="1" destOrd="0" presId="urn:microsoft.com/office/officeart/2005/8/layout/radial6"/>
    <dgm:cxn modelId="{D49649DF-805B-4907-AD66-D0F9F8A1F36A}" type="presParOf" srcId="{061D020E-2B5D-4C0D-9DFD-684837CC0BCE}" destId="{8B180F40-4EFD-493D-838A-C88D7BCC1034}" srcOrd="2" destOrd="0" presId="urn:microsoft.com/office/officeart/2005/8/layout/radial6"/>
    <dgm:cxn modelId="{33F4EC3F-100B-4FCB-BBAC-F6FE621D17A8}" type="presParOf" srcId="{061D020E-2B5D-4C0D-9DFD-684837CC0BCE}" destId="{98E28826-978E-4A6B-8422-B9CC30E49F37}" srcOrd="3" destOrd="0" presId="urn:microsoft.com/office/officeart/2005/8/layout/radial6"/>
    <dgm:cxn modelId="{7A531964-2109-4F7D-884B-6AD1B82387F0}" type="presParOf" srcId="{061D020E-2B5D-4C0D-9DFD-684837CC0BCE}" destId="{8FAC1D8D-CE9C-45FC-86D2-26F007C6DD34}" srcOrd="4" destOrd="0" presId="urn:microsoft.com/office/officeart/2005/8/layout/radial6"/>
    <dgm:cxn modelId="{7645B191-7ECC-498C-9A3D-E5BE3CB4FFEF}" type="presParOf" srcId="{061D020E-2B5D-4C0D-9DFD-684837CC0BCE}" destId="{582D627C-FAD1-4F2D-897E-C08848385BAA}" srcOrd="5" destOrd="0" presId="urn:microsoft.com/office/officeart/2005/8/layout/radial6"/>
    <dgm:cxn modelId="{084B1AEB-1902-464D-B558-49164A65FE17}" type="presParOf" srcId="{061D020E-2B5D-4C0D-9DFD-684837CC0BCE}" destId="{7BB1C934-CD6E-4389-AB60-D55326BC8302}" srcOrd="6" destOrd="0" presId="urn:microsoft.com/office/officeart/2005/8/layout/radial6"/>
    <dgm:cxn modelId="{90739412-EB04-4F5F-98A0-D80A569BE7E3}" type="presParOf" srcId="{061D020E-2B5D-4C0D-9DFD-684837CC0BCE}" destId="{5D851138-FE51-4A19-A149-11A0DEA29AF5}" srcOrd="7" destOrd="0" presId="urn:microsoft.com/office/officeart/2005/8/layout/radial6"/>
    <dgm:cxn modelId="{E16B20BD-1802-48B3-AD42-8A68F18209B5}" type="presParOf" srcId="{061D020E-2B5D-4C0D-9DFD-684837CC0BCE}" destId="{87F2D62F-9758-428E-A82A-F136F721FE64}" srcOrd="8" destOrd="0" presId="urn:microsoft.com/office/officeart/2005/8/layout/radial6"/>
    <dgm:cxn modelId="{86FA70D5-4340-4A97-8427-D03BB6196410}" type="presParOf" srcId="{061D020E-2B5D-4C0D-9DFD-684837CC0BCE}" destId="{0162A7CA-7E03-4A22-95EF-970E5873DB72}" srcOrd="9" destOrd="0" presId="urn:microsoft.com/office/officeart/2005/8/layout/radial6"/>
    <dgm:cxn modelId="{BB5B6844-E78D-46E6-BD49-759FCA92F294}" type="presParOf" srcId="{061D020E-2B5D-4C0D-9DFD-684837CC0BCE}" destId="{6B168CDB-44B4-4D12-BD47-94130F63B1E5}" srcOrd="10" destOrd="0" presId="urn:microsoft.com/office/officeart/2005/8/layout/radial6"/>
    <dgm:cxn modelId="{3C9A2444-B653-400E-AEB3-039F25D25F2B}" type="presParOf" srcId="{061D020E-2B5D-4C0D-9DFD-684837CC0BCE}" destId="{E329CFF1-1FC8-4E43-A6D2-835649A2C9C6}" srcOrd="11" destOrd="0" presId="urn:microsoft.com/office/officeart/2005/8/layout/radial6"/>
    <dgm:cxn modelId="{37D6EC08-A861-40C7-A841-839A94FF934B}" type="presParOf" srcId="{061D020E-2B5D-4C0D-9DFD-684837CC0BCE}" destId="{89A652D9-FBE4-440E-ABA7-881960CBCF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652D9-FBE4-440E-ABA7-881960CBCFA4}">
      <dsp:nvSpPr>
        <dsp:cNvPr id="0" name=""/>
        <dsp:cNvSpPr/>
      </dsp:nvSpPr>
      <dsp:spPr>
        <a:xfrm>
          <a:off x="1458832" y="544432"/>
          <a:ext cx="3635534" cy="3635534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2A7CA-7E03-4A22-95EF-970E5873DB72}">
      <dsp:nvSpPr>
        <dsp:cNvPr id="0" name=""/>
        <dsp:cNvSpPr/>
      </dsp:nvSpPr>
      <dsp:spPr>
        <a:xfrm>
          <a:off x="1458832" y="544432"/>
          <a:ext cx="3635534" cy="3635534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1458832" y="544432"/>
          <a:ext cx="3635534" cy="3635534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1458832" y="544432"/>
          <a:ext cx="3635534" cy="3635534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2439851" y="1525451"/>
          <a:ext cx="1673497" cy="1673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National Health Foundation</a:t>
          </a:r>
          <a:endParaRPr lang="en-US" sz="1900" kern="1200" dirty="0"/>
        </a:p>
      </dsp:txBody>
      <dsp:txXfrm>
        <a:off x="2684929" y="1770529"/>
        <a:ext cx="1183341" cy="1183341"/>
      </dsp:txXfrm>
    </dsp:sp>
    <dsp:sp modelId="{5E4B35E6-EA27-424E-89EC-46D0A40F2772}">
      <dsp:nvSpPr>
        <dsp:cNvPr id="0" name=""/>
        <dsp:cNvSpPr/>
      </dsp:nvSpPr>
      <dsp:spPr>
        <a:xfrm>
          <a:off x="2690875" y="880"/>
          <a:ext cx="1171448" cy="11714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Market Makeover</a:t>
          </a:r>
          <a:endParaRPr lang="en-US" sz="1500" kern="1200" dirty="0"/>
        </a:p>
      </dsp:txBody>
      <dsp:txXfrm>
        <a:off x="2862430" y="172435"/>
        <a:ext cx="828338" cy="828338"/>
      </dsp:txXfrm>
    </dsp:sp>
    <dsp:sp modelId="{8FAC1D8D-CE9C-45FC-86D2-26F007C6DD34}">
      <dsp:nvSpPr>
        <dsp:cNvPr id="0" name=""/>
        <dsp:cNvSpPr/>
      </dsp:nvSpPr>
      <dsp:spPr>
        <a:xfrm>
          <a:off x="4466471" y="1776475"/>
          <a:ext cx="1171448" cy="1171448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Cafeteria Makeover</a:t>
          </a:r>
          <a:endParaRPr lang="en-US" sz="1500" kern="1200" dirty="0"/>
        </a:p>
      </dsp:txBody>
      <dsp:txXfrm>
        <a:off x="4638026" y="1948030"/>
        <a:ext cx="828338" cy="828338"/>
      </dsp:txXfrm>
    </dsp:sp>
    <dsp:sp modelId="{5D851138-FE51-4A19-A149-11A0DEA29AF5}">
      <dsp:nvSpPr>
        <dsp:cNvPr id="0" name=""/>
        <dsp:cNvSpPr/>
      </dsp:nvSpPr>
      <dsp:spPr>
        <a:xfrm>
          <a:off x="2690875" y="3552071"/>
          <a:ext cx="1171448" cy="1171448"/>
        </a:xfrm>
        <a:prstGeom prst="ellipse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Hydration Station</a:t>
          </a:r>
          <a:endParaRPr lang="en-US" sz="1500" kern="1200" dirty="0"/>
        </a:p>
      </dsp:txBody>
      <dsp:txXfrm>
        <a:off x="2862430" y="3723626"/>
        <a:ext cx="828338" cy="828338"/>
      </dsp:txXfrm>
    </dsp:sp>
    <dsp:sp modelId="{6B168CDB-44B4-4D12-BD47-94130F63B1E5}">
      <dsp:nvSpPr>
        <dsp:cNvPr id="0" name=""/>
        <dsp:cNvSpPr/>
      </dsp:nvSpPr>
      <dsp:spPr>
        <a:xfrm>
          <a:off x="915280" y="1776475"/>
          <a:ext cx="1171448" cy="1171448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School Wellness Council/ HA Mini Farm Stand (BIC)</a:t>
          </a:r>
          <a:endParaRPr lang="en-US" sz="1100" kern="1200" dirty="0"/>
        </a:p>
      </dsp:txBody>
      <dsp:txXfrm>
        <a:off x="1086835" y="1948030"/>
        <a:ext cx="828338" cy="828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36A8C-6A38-486E-A52A-7A7FB6ECF6D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C5F3C-0100-4012-A35A-C9AD4B2F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</a:t>
            </a:r>
            <a:r>
              <a:rPr lang="en-US" baseline="0" dirty="0" smtClean="0"/>
              <a:t> with talking about our partnerships with the schools which led to our NEOP grant which gave us an opportunity to expand our youth engagement to nutrition and physical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5F3C-0100-4012-A35A-C9AD4B2F20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5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NEOP Grant 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rates of obesity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access to and consumption of fruits and vegetables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access to physical activity (open space, mobility, programs)</a:t>
            </a:r>
          </a:p>
          <a:p>
            <a:endParaRPr lang="en-US" dirty="0" smtClean="0"/>
          </a:p>
          <a:p>
            <a:r>
              <a:rPr lang="en-US" dirty="0" smtClean="0"/>
              <a:t>Briefly</a:t>
            </a:r>
            <a:r>
              <a:rPr lang="en-US" baseline="0" dirty="0" smtClean="0"/>
              <a:t> discuss how we recruit students into HA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 partnership with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5F3C-0100-4012-A35A-C9AD4B2F20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how projects are chosen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YPAR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Assess the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 action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Engage the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Gain stakeholder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Document public health outcomes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5F3C-0100-4012-A35A-C9AD4B2F2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partnership with Cafeteria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Come as an assistance to her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Ways to enhance engagement between cafeteria and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 innovative ideas to increase participation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Goals of Project: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 consumption of healthy food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 low cost to free ideas to increase participation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Reduce food waste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 student voice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5F3C-0100-4012-A35A-C9AD4B2F20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3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Discuss:</a:t>
            </a:r>
            <a:r>
              <a:rPr lang="en-US" baseline="0" dirty="0" smtClean="0"/>
              <a:t> Cafeteria Makeover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Decrease wait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Change the environment of the cafeteria that minimizes disruptions to eating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2015: 19% reported less than a 5 min wait, 2016: 70% report less than a 5 min wait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Expose students to the bigger picture of why this is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Presentations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Inclusion and honesty in process of project development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Student schedules (tutoring, sports, work,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Partnership with LAUSD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Taste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 and policy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Informed on challenges across the 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Scheduling meetings with Cafeteria Manager (leaves before school is over)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Students own perception of cafeteria meals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Options: Junk Food in schools, corner stores, vending machines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Time allocated for lunch (not enough)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Lessons Learned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Incorporate teachers into the process for increasing participation. (creating a culture of health)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Facilitate a dialogue between students, cafeteria manager, and school admin to develop a method to encourage healthy eating among student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5F3C-0100-4012-A35A-C9AD4B2F2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r>
              <a:rPr lang="en-US" baseline="0" dirty="0" smtClean="0"/>
              <a:t> permitting: Discuss aspects of the program and hope to work with LAUSD to discuss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project goals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Reduce food waste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 access to healthy food.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5F3C-0100-4012-A35A-C9AD4B2F2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say to organizations that want to work on these topics?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5F3C-0100-4012-A35A-C9AD4B2F20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4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4245475-BF86-40AD-9BAF-E53B20069A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D9FFC6-9B21-4D1B-80A4-F53B445141BA}" type="datetimeFigureOut">
              <a:rPr lang="en-US" smtClean="0"/>
              <a:t>2/8/2016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543800" cy="2593975"/>
          </a:xfrm>
        </p:spPr>
        <p:txBody>
          <a:bodyPr/>
          <a:lstStyle/>
          <a:p>
            <a:r>
              <a:rPr lang="en-US" dirty="0" smtClean="0"/>
              <a:t>Engaging Youth in School Food 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28481"/>
            <a:ext cx="1905000" cy="160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98001"/>
            <a:ext cx="1838739" cy="1454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5" y="4903176"/>
            <a:ext cx="2516353" cy="124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3200401" cy="1582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57" y="1658865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Nutrition Education Obesity Prevention (NEOP) </a:t>
            </a:r>
            <a:r>
              <a:rPr lang="en-US" dirty="0" smtClean="0"/>
              <a:t>Grant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youth-led Policy, Systems, and/or Environmental Changes (PSE) projects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40+ youth who meet weekly at Thomas Jefferson High School in South LA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Nutrition education-based and youth empowerment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 descr="https://scontent-sjc2-1.xx.fbcdn.net/hphotos-xtp1/v/t1.0-9/10351379_307165219469810_3426963065519792807_n.jpg?oh=e6cb7d40cf24ed25ae0c73b08514698b&amp;oe=562584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611" y="1658865"/>
            <a:ext cx="3993275" cy="2994956"/>
          </a:xfrm>
          <a:prstGeom prst="rect">
            <a:avLst/>
          </a:prstGeom>
          <a:noFill/>
        </p:spPr>
      </p:pic>
      <p:pic>
        <p:nvPicPr>
          <p:cNvPr id="9" name="Picture 3" descr="P:\NEOP\Program Implementation\Photos\2014-2015\Hydration Station Ribbon Cutting\IMG_37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14" y="4296952"/>
            <a:ext cx="1896686" cy="25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lax3-1.xx.fbcdn.net/hphotos-xfa1/v/t1.0-9/11391376_405604466292551_6357972854995154146_n.jpg?oh=537e39bb4a017e1c207787ececc61a4a&amp;oe=5748E63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 b="7229"/>
          <a:stretch/>
        </p:blipFill>
        <p:spPr bwMode="auto">
          <a:xfrm rot="319311">
            <a:off x="2956507" y="4758579"/>
            <a:ext cx="3000208" cy="19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 Academy Projects</a:t>
            </a:r>
            <a:endParaRPr lang="en-US" dirty="0"/>
          </a:p>
        </p:txBody>
      </p:sp>
      <p:graphicFrame>
        <p:nvGraphicFramePr>
          <p:cNvPr id="4" name="Content Placeholder 4" descr="Radial Cyc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607186"/>
              </p:ext>
            </p:extLst>
          </p:nvPr>
        </p:nvGraphicFramePr>
        <p:xfrm>
          <a:off x="2133600" y="1284714"/>
          <a:ext cx="6553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600200"/>
            <a:ext cx="2438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Youth Participatory Action Research</a:t>
            </a:r>
            <a:endParaRPr lang="en-US" sz="2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Assess the </a:t>
            </a:r>
            <a:r>
              <a:rPr lang="en-US" sz="2000" dirty="0" smtClean="0"/>
              <a:t>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Develop action </a:t>
            </a:r>
            <a:r>
              <a:rPr lang="en-US" sz="2000" dirty="0" smtClean="0"/>
              <a:t>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Engage the </a:t>
            </a:r>
            <a:r>
              <a:rPr lang="en-US" sz="2000" dirty="0" smtClean="0"/>
              <a:t>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Gain stakeholder </a:t>
            </a:r>
            <a:r>
              <a:rPr lang="en-US" sz="2000" dirty="0" smtClean="0"/>
              <a:t>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Document public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3563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Veggies Over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Project: Cafeteria Makeover</a:t>
            </a:r>
          </a:p>
          <a:p>
            <a:pPr lvl="1"/>
            <a:r>
              <a:rPr lang="en-US" dirty="0" smtClean="0"/>
              <a:t>Work with Cafeteria Manager to increas</a:t>
            </a:r>
            <a:r>
              <a:rPr lang="en-US" dirty="0"/>
              <a:t>e</a:t>
            </a:r>
            <a:r>
              <a:rPr lang="en-US" dirty="0" smtClean="0"/>
              <a:t> participation in the school lunch program.</a:t>
            </a:r>
            <a:endParaRPr lang="en-US" dirty="0"/>
          </a:p>
          <a:p>
            <a:r>
              <a:rPr lang="en-US" dirty="0" smtClean="0"/>
              <a:t>Tools used: </a:t>
            </a:r>
          </a:p>
          <a:p>
            <a:pPr lvl="1"/>
            <a:r>
              <a:rPr lang="en-US" dirty="0" smtClean="0"/>
              <a:t>Smarter Lunchroom Movement</a:t>
            </a:r>
          </a:p>
          <a:p>
            <a:pPr lvl="1"/>
            <a:r>
              <a:rPr lang="en-US" dirty="0" smtClean="0"/>
              <a:t>Peer-to-Peer Surveys</a:t>
            </a:r>
          </a:p>
          <a:p>
            <a:pPr lvl="1"/>
            <a:r>
              <a:rPr lang="en-US" dirty="0" smtClean="0"/>
              <a:t>Participation Data</a:t>
            </a:r>
          </a:p>
          <a:p>
            <a:r>
              <a:rPr lang="en-US" dirty="0" smtClean="0"/>
              <a:t>Partnerships</a:t>
            </a:r>
          </a:p>
          <a:p>
            <a:pPr lvl="1"/>
            <a:r>
              <a:rPr lang="en-US" dirty="0" smtClean="0"/>
              <a:t>Cafeteria Manager</a:t>
            </a:r>
          </a:p>
          <a:p>
            <a:pPr lvl="1"/>
            <a:r>
              <a:rPr lang="en-US" dirty="0" smtClean="0"/>
              <a:t>School Administration</a:t>
            </a:r>
          </a:p>
          <a:p>
            <a:pPr lvl="1"/>
            <a:r>
              <a:rPr lang="en-US" dirty="0" smtClean="0"/>
              <a:t>UEPI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36995"/>
            <a:ext cx="3959226" cy="323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1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1" y="381000"/>
            <a:ext cx="3763486" cy="281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:\NEOP\Program Implementation\Photos\2014-2015\Menu Tasting Day 1\Quit Draking Mockup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4355715" cy="28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NEOP\Program Implementation\Photos\2014-2015\HA 2015 PICS\IMG_0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4" y="3338945"/>
            <a:ext cx="2514600" cy="336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NEOP\Program Implementation\Photos\2014-2015\HA 2015 PICS\IMG_31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47" y="3454434"/>
            <a:ext cx="4180903" cy="31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 Academy </a:t>
            </a:r>
            <a:br>
              <a:rPr lang="en-US" dirty="0" smtClean="0"/>
            </a:br>
            <a:r>
              <a:rPr lang="en-US" dirty="0" smtClean="0"/>
              <a:t>Mini Farm Stand</a:t>
            </a:r>
            <a:endParaRPr lang="en-US" dirty="0"/>
          </a:p>
        </p:txBody>
      </p:sp>
      <p:pic>
        <p:nvPicPr>
          <p:cNvPr id="4" name="Picture 2" descr="IMG_31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6068" r="11377" b="12897"/>
          <a:stretch>
            <a:fillRect/>
          </a:stretch>
        </p:blipFill>
        <p:spPr bwMode="auto">
          <a:xfrm>
            <a:off x="304800" y="2133600"/>
            <a:ext cx="4572000" cy="334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P:\NEOP\Program Implementation\Photos\2014-2015\BIC Pilot Photos\IMG_3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42309"/>
            <a:ext cx="2521205" cy="33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410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900" y="584345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Raymond Diaz, Senior Program Coordinator</a:t>
            </a:r>
          </a:p>
          <a:p>
            <a:r>
              <a:rPr lang="en-US" b="1" dirty="0" smtClean="0"/>
              <a:t>rdiaz@nhfca.org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0340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178</TotalTime>
  <Words>499</Words>
  <Application>Microsoft Office PowerPoint</Application>
  <PresentationFormat>On-screen Show (4:3)</PresentationFormat>
  <Paragraphs>104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Engaging Youth in School Food Policy</vt:lpstr>
      <vt:lpstr>PowerPoint Presentation</vt:lpstr>
      <vt:lpstr>Health Academy Projects</vt:lpstr>
      <vt:lpstr>Veggies Over Everything</vt:lpstr>
      <vt:lpstr>PowerPoint Presentation</vt:lpstr>
      <vt:lpstr>Health Academy  Mini Farm Stand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Youth in School Food Policy</dc:title>
  <dc:creator>Raymond Diaz</dc:creator>
  <cp:lastModifiedBy>Windows User</cp:lastModifiedBy>
  <cp:revision>19</cp:revision>
  <dcterms:created xsi:type="dcterms:W3CDTF">2016-02-02T23:49:05Z</dcterms:created>
  <dcterms:modified xsi:type="dcterms:W3CDTF">2016-02-08T21:43:54Z</dcterms:modified>
</cp:coreProperties>
</file>